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8" r:id="rId2"/>
    <p:sldId id="26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e, Seoki" initials="LS" lastIdx="1" clrIdx="0">
    <p:extLst>
      <p:ext uri="{19B8F6BF-5375-455C-9EA6-DF929625EA0E}">
        <p15:presenceInfo xmlns:p15="http://schemas.microsoft.com/office/powerpoint/2012/main" userId="S::szl120@psu.edu::b0486225-d3ac-4659-b7fb-717003bcb4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C988-78C8-4578-A226-AFB9366704D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1ED0-5E0F-4EA8-B33D-1C6969D9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3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C988-78C8-4578-A226-AFB9366704D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1ED0-5E0F-4EA8-B33D-1C6969D9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422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C988-78C8-4578-A226-AFB9366704D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1ED0-5E0F-4EA8-B33D-1C6969D9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08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C988-78C8-4578-A226-AFB9366704D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1ED0-5E0F-4EA8-B33D-1C6969D9438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8244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C988-78C8-4578-A226-AFB9366704D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1ED0-5E0F-4EA8-B33D-1C6969D9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9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C988-78C8-4578-A226-AFB9366704D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1ED0-5E0F-4EA8-B33D-1C6969D9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888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C988-78C8-4578-A226-AFB9366704D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1ED0-5E0F-4EA8-B33D-1C6969D9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846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C988-78C8-4578-A226-AFB9366704D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1ED0-5E0F-4EA8-B33D-1C6969D9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06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C988-78C8-4578-A226-AFB9366704D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1ED0-5E0F-4EA8-B33D-1C6969D9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50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C988-78C8-4578-A226-AFB9366704D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1ED0-5E0F-4EA8-B33D-1C6969D9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24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C988-78C8-4578-A226-AFB9366704D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1ED0-5E0F-4EA8-B33D-1C6969D9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5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C988-78C8-4578-A226-AFB9366704D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1ED0-5E0F-4EA8-B33D-1C6969D9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75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C988-78C8-4578-A226-AFB9366704D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1ED0-5E0F-4EA8-B33D-1C6969D9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8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C988-78C8-4578-A226-AFB9366704D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1ED0-5E0F-4EA8-B33D-1C6969D9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763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C988-78C8-4578-A226-AFB9366704D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1ED0-5E0F-4EA8-B33D-1C6969D9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806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C988-78C8-4578-A226-AFB9366704D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1ED0-5E0F-4EA8-B33D-1C6969D9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551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C988-78C8-4578-A226-AFB9366704D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1ED0-5E0F-4EA8-B33D-1C6969D9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36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AEEC988-78C8-4578-A226-AFB9366704D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29E1ED0-5E0F-4EA8-B33D-1C6969D9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37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su.zoom.us/j/94098373613?pwd=56JngjlsleVhIuvU6I6gprQKqZERAL.1" TargetMode="External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leeseoki@psu.edu" TargetMode="External"/><Relationship Id="rId4" Type="http://schemas.openxmlformats.org/officeDocument/2006/relationships/hyperlink" Target="https://www.iahfme.org/contact-symposium-2025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eeseoki@psu.edu" TargetMode="External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774A5C5-EF2A-7A47-995E-4F77A098380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349146" y="168490"/>
            <a:ext cx="3094436" cy="160640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DD61185-4417-1647-82DB-820AF81C150D}"/>
              </a:ext>
            </a:extLst>
          </p:cNvPr>
          <p:cNvSpPr txBox="1"/>
          <p:nvPr/>
        </p:nvSpPr>
        <p:spPr>
          <a:xfrm>
            <a:off x="3598874" y="240804"/>
            <a:ext cx="807445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400" b="1" i="1" dirty="0"/>
              <a:t>Call for Papers</a:t>
            </a:r>
          </a:p>
          <a:p>
            <a:pPr algn="ctr"/>
            <a:r>
              <a:rPr lang="en-US" sz="3400" b="1" i="1" dirty="0" err="1"/>
              <a:t>i</a:t>
            </a:r>
            <a:r>
              <a:rPr lang="en-US" sz="3400" b="1" dirty="0" err="1"/>
              <a:t>AHFME</a:t>
            </a:r>
            <a:r>
              <a:rPr lang="en-US" sz="3400" b="1" dirty="0"/>
              <a:t> Annual Research Symposium 2025</a:t>
            </a:r>
          </a:p>
          <a:p>
            <a:pPr algn="ctr"/>
            <a:r>
              <a:rPr lang="en-US" sz="3200" b="1" dirty="0"/>
              <a:t>(Virtual Format)</a:t>
            </a:r>
            <a:endParaRPr lang="en-US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BB3EAC-46A8-C045-B145-A32AE6D17C4A}"/>
              </a:ext>
            </a:extLst>
          </p:cNvPr>
          <p:cNvSpPr txBox="1"/>
          <p:nvPr/>
        </p:nvSpPr>
        <p:spPr>
          <a:xfrm>
            <a:off x="802752" y="1950606"/>
            <a:ext cx="1093818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When</a:t>
            </a:r>
            <a:r>
              <a:rPr lang="en-US" sz="2200" dirty="0"/>
              <a:t>: November 8</a:t>
            </a:r>
            <a:r>
              <a:rPr lang="en-US" sz="2200" baseline="30000" dirty="0"/>
              <a:t>th</a:t>
            </a:r>
            <a:r>
              <a:rPr lang="en-US" sz="2200" dirty="0"/>
              <a:t>, 2025 (Saturday), 9 am – 4 pm</a:t>
            </a:r>
          </a:p>
          <a:p>
            <a:r>
              <a:rPr lang="en-US" sz="2200" b="1" dirty="0"/>
              <a:t>Zoom Link</a:t>
            </a:r>
            <a:r>
              <a:rPr lang="en-US" sz="2200" dirty="0"/>
              <a:t>: </a:t>
            </a:r>
            <a:r>
              <a:rPr lang="en-US" sz="2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https://psu.zoom.us/j/94098373613?pwd=56JngjlsleVhIuvU6I6gprQKqZERAL.1</a:t>
            </a:r>
            <a:endParaRPr lang="en-US" sz="2200" dirty="0">
              <a:solidFill>
                <a:srgbClr val="0070C0"/>
              </a:solidFill>
            </a:endParaRPr>
          </a:p>
          <a:p>
            <a:r>
              <a:rPr lang="en-US" sz="2200" dirty="0"/>
              <a:t>Passcode: 576330</a:t>
            </a:r>
          </a:p>
          <a:p>
            <a:endParaRPr lang="en-US" sz="2200" b="1" dirty="0"/>
          </a:p>
          <a:p>
            <a:r>
              <a:rPr lang="en-US" sz="2200" b="1" dirty="0"/>
              <a:t>Submission Types: </a:t>
            </a:r>
            <a:r>
              <a:rPr lang="en-US" sz="2200" dirty="0"/>
              <a:t>Empirical, conceptual, review, and pedagogical papers / Complete or working papers</a:t>
            </a:r>
            <a:endParaRPr lang="en-US" sz="2200" b="1" dirty="0"/>
          </a:p>
          <a:p>
            <a:r>
              <a:rPr lang="en-US" sz="2200" b="1" dirty="0"/>
              <a:t>Abstract</a:t>
            </a:r>
            <a:r>
              <a:rPr lang="en-US" sz="2200" dirty="0"/>
              <a:t> Submission Deadline: </a:t>
            </a:r>
            <a:r>
              <a:rPr lang="en-US" sz="2200" b="1" dirty="0"/>
              <a:t>October 12</a:t>
            </a:r>
            <a:r>
              <a:rPr lang="en-US" sz="2200" b="1" baseline="30000" dirty="0"/>
              <a:t>th</a:t>
            </a:r>
            <a:r>
              <a:rPr lang="en-US" sz="2200" b="1" dirty="0"/>
              <a:t>, 2025 by 11:59 PM (Sunday)</a:t>
            </a:r>
          </a:p>
          <a:p>
            <a:r>
              <a:rPr lang="en-US" sz="2200" b="1" dirty="0"/>
              <a:t>Abstract Format</a:t>
            </a:r>
            <a:r>
              <a:rPr lang="en-US" sz="2200" dirty="0"/>
              <a:t>: </a:t>
            </a:r>
          </a:p>
          <a:p>
            <a:r>
              <a:rPr lang="en-US" sz="2200" dirty="0"/>
              <a:t>Up to 750 words, excluding the reference list, single-spaced in a Word or PDF file.</a:t>
            </a:r>
          </a:p>
          <a:p>
            <a:r>
              <a:rPr lang="en-US" sz="2200" dirty="0"/>
              <a:t>Submit at the following link: </a:t>
            </a:r>
            <a:r>
              <a:rPr lang="en-US" sz="220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https://www.iahfme.org/contact-symposium-2025/</a:t>
            </a:r>
            <a:r>
              <a:rPr lang="en-US" sz="2200" dirty="0">
                <a:solidFill>
                  <a:srgbClr val="0070C0"/>
                </a:solidFill>
              </a:rPr>
              <a:t>  </a:t>
            </a:r>
          </a:p>
          <a:p>
            <a:endParaRPr lang="en-US" sz="2200" dirty="0"/>
          </a:p>
          <a:p>
            <a:r>
              <a:rPr lang="en-US" sz="2200" b="1" dirty="0"/>
              <a:t>For accepted papers</a:t>
            </a:r>
            <a:r>
              <a:rPr lang="en-US" sz="2200" dirty="0"/>
              <a:t>, at least one author should attend the symposium to make a 20-minute presentation.</a:t>
            </a:r>
          </a:p>
          <a:p>
            <a:r>
              <a:rPr lang="en-US" sz="2200" b="1" dirty="0"/>
              <a:t>For any questions</a:t>
            </a:r>
            <a:r>
              <a:rPr lang="en-US" sz="2200" dirty="0"/>
              <a:t>, please contact Seoki Lee at </a:t>
            </a:r>
            <a:r>
              <a:rPr lang="en-US" sz="220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leeseoki@psu.edu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2514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774A5C5-EF2A-7A47-995E-4F77A098380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349146" y="168490"/>
            <a:ext cx="3094436" cy="160640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DD61185-4417-1647-82DB-820AF81C150D}"/>
              </a:ext>
            </a:extLst>
          </p:cNvPr>
          <p:cNvSpPr txBox="1"/>
          <p:nvPr/>
        </p:nvSpPr>
        <p:spPr>
          <a:xfrm>
            <a:off x="5191222" y="402303"/>
            <a:ext cx="436222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400" b="1" i="1" dirty="0"/>
              <a:t>A New Session Proposal: </a:t>
            </a:r>
          </a:p>
          <a:p>
            <a:pPr algn="ctr"/>
            <a:r>
              <a:rPr lang="en-US" sz="3400" b="1" i="1" dirty="0"/>
              <a:t>What’s on Your Heart?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BB3EAC-46A8-C045-B145-A32AE6D17C4A}"/>
              </a:ext>
            </a:extLst>
          </p:cNvPr>
          <p:cNvSpPr txBox="1"/>
          <p:nvPr/>
        </p:nvSpPr>
        <p:spPr>
          <a:xfrm>
            <a:off x="802752" y="1950606"/>
            <a:ext cx="1093818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Last year, we piloted an open-format brainstorming session at the annual symposium. Many of us face emerging issues in our academic lives and would welcome a collegial exchange across </a:t>
            </a:r>
            <a:r>
              <a:rPr lang="en-US" sz="1800" dirty="0" err="1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iAHFME’s</a:t>
            </a:r>
            <a:r>
              <a:rPr lang="en-US" sz="1800" dirty="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diverse membership. This session is designed to spark productive discussion and surface practical insights.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</a:t>
            </a:r>
            <a:r>
              <a:rPr lang="en-US" sz="1800" dirty="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opics may </a:t>
            </a:r>
            <a:r>
              <a:rPr lang="en-US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cover a broad spectrum, including </a:t>
            </a:r>
            <a:r>
              <a:rPr lang="en-US" sz="1800" dirty="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administrative concerns, teaching content and pedagogical perspectives, job market/tenure-related topics, </a:t>
            </a:r>
            <a:r>
              <a:rPr lang="en-US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emerging</a:t>
            </a:r>
            <a:r>
              <a:rPr lang="en-US" sz="1800" dirty="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trends and developments shaping your research.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If you have a theme you’d like discussed at the 2025 symposium, please submit the following in n</a:t>
            </a:r>
            <a:r>
              <a:rPr lang="en-US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 more than 300 words: 1) an overview of the theme of your topic</a:t>
            </a:r>
            <a:r>
              <a:rPr lang="en-US" sz="1800" dirty="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, 2) the problems/questions you would like to pose to the audience, and 3) why it matters.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Symposium Session (up to 30 minutes): A brief framing presentation by the proposer, followed by open discussion.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Role of proposer: Kick off the topic, moderate the conversation, and close with a summary of takeaways.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Possible Session Output: A short conference report, possibly including rationale (drawn from the abstract), summary of discussion points, suggestions, and future directions.  This report can be published in our newsletter, The Review.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r>
              <a:rPr lang="en-US" b="1" dirty="0"/>
              <a:t>For any questions</a:t>
            </a:r>
            <a:r>
              <a:rPr lang="en-US" dirty="0"/>
              <a:t>, please contact Seoki Lee at </a:t>
            </a:r>
            <a:r>
              <a:rPr lang="en-US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leeseoki@psu.edu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373756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1956</TotalTime>
  <Words>392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Tw Cen MT</vt:lpstr>
      <vt:lpstr>Droplet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Melih Madanoglu</dc:creator>
  <cp:lastModifiedBy>Johnson, Tucker</cp:lastModifiedBy>
  <cp:revision>16</cp:revision>
  <dcterms:created xsi:type="dcterms:W3CDTF">2022-08-31T19:48:58Z</dcterms:created>
  <dcterms:modified xsi:type="dcterms:W3CDTF">2025-09-17T03:17:59Z</dcterms:modified>
</cp:coreProperties>
</file>